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0" r:id="rId4"/>
    <p:sldId id="268" r:id="rId5"/>
    <p:sldId id="258" r:id="rId6"/>
    <p:sldId id="259" r:id="rId7"/>
    <p:sldId id="274" r:id="rId8"/>
    <p:sldId id="266" r:id="rId9"/>
    <p:sldId id="260" r:id="rId10"/>
    <p:sldId id="277" r:id="rId11"/>
    <p:sldId id="265" r:id="rId12"/>
    <p:sldId id="263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0905" autoAdjust="0"/>
  </p:normalViewPr>
  <p:slideViewPr>
    <p:cSldViewPr snapToGrid="0">
      <p:cViewPr varScale="1">
        <p:scale>
          <a:sx n="69" d="100"/>
          <a:sy n="69" d="100"/>
        </p:scale>
        <p:origin x="98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44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92BAB-5B29-43D8-9BAC-8827D3717A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95253-4AC8-4620-9E7A-F76204B0C7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798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Introduction: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I am Liam Bailey, a post doc at the Leibniz Institute for Zoo and Wildlife Research in Berlin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be talking about agent based modelling in R with a particular focus on the R6 package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7988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6CB1BAF-5575-4B23-BFDE-8882403E8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change our agent based modelling workflow to stay within R the whole way!</a:t>
            </a:r>
            <a:endParaRPr lang="en-AU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067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will now give a practical example of an agent based model in R.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live coding will use code available on data-zoo-gang/ABMR6 on GitHub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will work with the peppered moth. This moth can either be white or black.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147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the wild, moths are found on white trees. In these environments, white moths are much more common than black moths.</a:t>
            </a:r>
          </a:p>
          <a:p>
            <a:pPr marL="171450" indent="-171450">
              <a:buFontTx/>
              <a:buChar char="-"/>
            </a:pPr>
            <a:r>
              <a:rPr lang="en-US" dirty="0"/>
              <a:t>After the industrial revolution, naturalists noticed that pollution was turning trees black. On these trees, black moths were more common that white moths.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now know this is due to natural selection. Moths are better camouflaged when they match the </a:t>
            </a:r>
            <a:r>
              <a:rPr lang="en-US" dirty="0" err="1"/>
              <a:t>colour</a:t>
            </a:r>
            <a:r>
              <a:rPr lang="en-US" dirty="0"/>
              <a:t> of the tree. This makes it hard for predators, like birds, to spot them.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our repo, we build an agent based model to recreate this phenomenon.</a:t>
            </a:r>
            <a:r>
              <a:rPr lang="en-AU" dirty="0"/>
              <a:t> Our model has three simple rules: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Moths do better when they match the colour of their environment.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New moths can be a different colour to their parent with a given probability, defined as a mutation rate.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The world will change colour with a frequency defined by the attribute period.</a:t>
            </a:r>
          </a:p>
          <a:p>
            <a:pPr marL="171450" lvl="0" indent="-171450">
              <a:buFontTx/>
              <a:buChar char="-"/>
            </a:pPr>
            <a:r>
              <a:rPr lang="en-AU" dirty="0"/>
              <a:t>Please follow the README on the repo ABMR6 to see how this works!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01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an agent based model?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Simulate interactions of agents (i.e. individuals) and detect complex emergent properties that would be difficult/impossible to model explicitly.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Great for simulating complex systems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Used in many fields, such as for modelling traffic, disease outbreaks and complex animal systems.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080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Imagine we have a population of animals. Each animal is an agent with attributes like age and sex.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then simulate interactions between our agents.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way agents interact can be informed by our knowledge of the system in reality.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From our simulation we can then observe complex emergent properties like changing population size.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37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you want to do agent-based modelling there are many available tools (https://en.wikipedia.org/wiki/Comparison_of_agent-based_modeling_software).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Many of them are free and open source!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1372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NetLogo</a:t>
            </a:r>
            <a:r>
              <a:rPr lang="en-US" dirty="0"/>
              <a:t>, SWARM, and repast are some of the major tools that are used in biological sciences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these tools are written in languages other than R, yet R is commonly taught to researchers during their undergraduate so it’s the one they will know best!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520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may be the current workflow for researchers using agent based models.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 wrangling (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tidyr</a:t>
            </a:r>
            <a:r>
              <a:rPr lang="en-US" dirty="0"/>
              <a:t>, </a:t>
            </a:r>
            <a:r>
              <a:rPr lang="en-US" dirty="0" err="1"/>
              <a:t>data.table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Statistical modelling (i.e. spam, ranger)</a:t>
            </a:r>
          </a:p>
          <a:p>
            <a:pPr marL="171450" indent="-171450">
              <a:buFontTx/>
              <a:buChar char="-"/>
            </a:pPr>
            <a:r>
              <a:rPr lang="en-US" dirty="0"/>
              <a:t>Agent based modelling outside of R (e.g. </a:t>
            </a:r>
            <a:r>
              <a:rPr lang="en-US" dirty="0" err="1"/>
              <a:t>Netlogo</a:t>
            </a:r>
            <a:r>
              <a:rPr lang="en-US" dirty="0"/>
              <a:t>/SWARM/repast)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Visualisation</a:t>
            </a:r>
            <a:r>
              <a:rPr lang="en-US" dirty="0"/>
              <a:t> (ggplot2)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33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Introducing R6.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Allows for encapsulated object oriented programming, which is also available in </a:t>
            </a:r>
            <a:r>
              <a:rPr lang="en-US" dirty="0" err="1"/>
              <a:t>Netlogo</a:t>
            </a:r>
            <a:r>
              <a:rPr lang="en-US" dirty="0"/>
              <a:t>, Java and C++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Release on CRAN by Winston Chang in 2014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Presented at </a:t>
            </a:r>
            <a:r>
              <a:rPr lang="en-US" dirty="0" err="1"/>
              <a:t>useR</a:t>
            </a:r>
            <a:r>
              <a:rPr lang="en-US" dirty="0"/>
              <a:t> 2017 in Brussels! (https://www.youtube.com/watch?v=tl-cjU_-TDA)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reverse dependency with over 350 packages, including major packages like Shiny and </a:t>
            </a:r>
            <a:r>
              <a:rPr lang="en-US" dirty="0" err="1"/>
              <a:t>dplyr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123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Tx/>
              <a:buChar char="-"/>
            </a:pPr>
            <a:r>
              <a:rPr lang="en-US" dirty="0"/>
              <a:t>Encapsulated object oriented programming means that each object has internal attributes (e.g. sex, age) and methods, things that it can do (e.g. ‘</a:t>
            </a:r>
            <a:r>
              <a:rPr lang="en-US" dirty="0" err="1"/>
              <a:t>grow_old</a:t>
            </a:r>
            <a:r>
              <a:rPr lang="en-US" dirty="0"/>
              <a:t>()’, ‘</a:t>
            </a:r>
            <a:r>
              <a:rPr lang="en-US" dirty="0" err="1"/>
              <a:t>have_baby</a:t>
            </a:r>
            <a:r>
              <a:rPr lang="en-US" dirty="0"/>
              <a:t>()’).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It has a simple syntax, to improve upon Reference Classes (native in R).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We have found it fast enough for our purposes.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4464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Working with R6 allows you to use regular R development tools: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Your agent based model can be built as an </a:t>
            </a:r>
            <a:r>
              <a:rPr lang="en-US" dirty="0" err="1"/>
              <a:t>Rstudio</a:t>
            </a:r>
            <a:r>
              <a:rPr lang="en-US" dirty="0"/>
              <a:t> project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 can document R6 classes using </a:t>
            </a:r>
            <a:r>
              <a:rPr lang="en-US" dirty="0" err="1"/>
              <a:t>roxygen</a:t>
            </a:r>
            <a:r>
              <a:rPr lang="en-US" dirty="0"/>
              <a:t> (&gt;=7.0.0)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 can write unit testing with </a:t>
            </a:r>
            <a:r>
              <a:rPr lang="en-US" dirty="0" err="1"/>
              <a:t>testthat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These features make R6 great for agent based modelling in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5253-4AC8-4620-9E7A-F76204B0C74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640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9217-178A-4960-B8BE-EF7B67142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EBA51-E6C4-47BC-BF36-6B12CB5C2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78953-F88C-4C73-B79B-36641C47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6403-CEEA-4A7E-93B4-B9DD266037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A4722-C520-4EDD-BCBD-FFC90E95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79B3D-CCDC-4A35-BCD3-54D7C382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820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89F6-48FD-4601-9075-4F3EB700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6ED0F-AA62-4E70-A58B-D1C865CE0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65A44-0AA0-4DD2-A3E7-7CB746F4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6403-CEEA-4A7E-93B4-B9DD266037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23802-5BD3-4C5F-B7F3-75610DEDF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253D5-409E-4822-998F-B3805F59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231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31B75-D9A8-446E-8428-52BC82600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0982D-5B28-490F-830A-B28D74E24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D7177-9927-460B-9749-6F074201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6403-CEEA-4A7E-93B4-B9DD266037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D8D7F-1411-43A2-906F-96DD1834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B8258-AE8B-4541-A4EC-0E2F7F02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651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7693-64EE-4BDD-B497-1AD650F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95B8-0EF2-452D-B139-CE979B9AB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  <a:lvl2pPr>
              <a:defRPr>
                <a:latin typeface="Montserrat Medium" panose="00000600000000000000" pitchFamily="2" charset="0"/>
              </a:defRPr>
            </a:lvl2pPr>
            <a:lvl3pPr>
              <a:defRPr>
                <a:latin typeface="Montserrat Medium" panose="00000600000000000000" pitchFamily="2" charset="0"/>
              </a:defRPr>
            </a:lvl3pPr>
            <a:lvl4pPr>
              <a:defRPr>
                <a:latin typeface="Montserrat Medium" panose="00000600000000000000" pitchFamily="2" charset="0"/>
              </a:defRPr>
            </a:lvl4pPr>
            <a:lvl5pPr>
              <a:defRPr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2391-E0B7-409C-BE2E-EB9558F9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6403-CEEA-4A7E-93B4-B9DD266037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D32A8-346C-4F5F-8BF1-FA1B86FE8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F6DAB-4F3C-49C0-B2BE-F1659D2CB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ADAF2-0875-4F43-B181-DC965660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FF0BD-EED3-4C30-AA4D-2164991C1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C535F-7A68-41CD-A6FE-27A1E788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6403-CEEA-4A7E-93B4-B9DD266037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948-5AE0-46C3-A774-C52DD2CF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12383-2E14-4A7E-8FF8-A22729BF2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579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74E9-4A5C-4ECA-A16D-389E7BA5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D84E-23F9-4FE7-A313-5DB75A2BB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5F3D2-52D7-4D59-85BF-136329E80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20977-02A9-4A23-B0B0-5D67A7CB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6403-CEEA-4A7E-93B4-B9DD266037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2DCEF-BE34-4485-9BAA-C361810E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BD345-9B63-4049-A59D-077D0CB2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1233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1A20-07D7-498A-B660-E1644058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82015-342E-4279-8BAB-C116BE52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1A795-8B74-4A6C-A8C9-5181E354A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38A06-61EE-4EFC-861E-8B6E1BA9B0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55899-D232-4A28-9B4D-39687E7DA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17ECB9-FC47-472E-82DF-4BAD03D0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6403-CEEA-4A7E-93B4-B9DD266037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8054CD-CAC8-42E5-89B3-83EDB2A9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88AD53-2790-41C8-B522-7A49D1C3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17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52E3-E1CA-4472-B427-31E40EFB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D944E-B867-4A97-ACAC-57034E9E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6403-CEEA-4A7E-93B4-B9DD266037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62DFC-4D36-46CB-B742-3E96BFE5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820AE-ABD1-43DB-81CE-F83E6276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79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CDAC-D591-432C-8BA4-9D71217B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6403-CEEA-4A7E-93B4-B9DD266037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EA36C-75D1-404A-97C9-CD835B5C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E371F-00BF-4BB4-9001-4D37B924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095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23987-A338-461E-B928-33A7704C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79BC-C58D-45A6-8F76-225F9E1F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6C474-ECC7-465B-A19F-558EE7A5A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54BE8-21E1-494D-9DB5-1AD1B88B8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6403-CEEA-4A7E-93B4-B9DD266037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5DC10-9175-439D-BFD3-CEEA5DCC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31876-5FE8-4371-A60D-E73D4D5F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8692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9A1C-4B7E-42ED-A09A-62782F9F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D9A71-C87C-4D77-8FA4-CDE12DF5C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9E782-EEB6-454E-933D-882B93516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ADD1B-D6BF-463D-A854-9CB1AEB0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6403-CEEA-4A7E-93B4-B9DD26603776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5E060-ED9F-4E69-935E-4706F73C7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D3979-14EC-4688-A3EB-9A042034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25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16F37-45EF-447C-952C-32695FFA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467D6-1459-436A-A6FA-E929743C8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7F749-BF16-40F8-A095-8A07EEF4DF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fld id="{A5EF6403-CEEA-4A7E-93B4-B9DD26603776}" type="datetimeFigureOut">
              <a:rPr lang="en-AU" smtClean="0"/>
              <a:pPr/>
              <a:t>20/06/2021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F7F4E-E8F6-4ABE-8735-095E9BDBC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35836-49AF-4E24-8A83-1E5D4F581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16AB8-2568-44D5-95DA-876A6C4E24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6454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Medium" panose="000006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F078E-5A52-41C9-808C-FE3DB8E54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1079600"/>
            <a:ext cx="10506455" cy="2967208"/>
          </a:xfrm>
        </p:spPr>
        <p:txBody>
          <a:bodyPr>
            <a:noAutofit/>
          </a:bodyPr>
          <a:lstStyle/>
          <a:p>
            <a:r>
              <a:rPr lang="en-US" b="0" i="0" dirty="0">
                <a:effectLst/>
              </a:rPr>
              <a:t>Using R6 object-oriented programming to build agent-based models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BA514-5EF8-42DE-848B-D2D37DB7E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atin typeface="Montserrat Black" panose="00000A00000000000000" pitchFamily="2" charset="0"/>
              </a:rPr>
              <a:t>Liam D. Bailey &amp; Alexandre </a:t>
            </a:r>
            <a:r>
              <a:rPr lang="en-US" dirty="0" err="1">
                <a:latin typeface="Montserrat Black" panose="00000A00000000000000" pitchFamily="2" charset="0"/>
              </a:rPr>
              <a:t>Courtiol</a:t>
            </a:r>
            <a:endParaRPr lang="en-AU" dirty="0">
              <a:latin typeface="Montserrat Black" panose="00000A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56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995A73D-7B74-4656-A3A0-43672548BCC4}"/>
              </a:ext>
            </a:extLst>
          </p:cNvPr>
          <p:cNvSpPr/>
          <p:nvPr/>
        </p:nvSpPr>
        <p:spPr>
          <a:xfrm>
            <a:off x="7951808" y="42488"/>
            <a:ext cx="4240192" cy="3710751"/>
          </a:xfrm>
          <a:prstGeom prst="rect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366E77-FAD1-412E-9826-0C29C2492C5A}"/>
              </a:ext>
            </a:extLst>
          </p:cNvPr>
          <p:cNvSpPr txBox="1"/>
          <p:nvPr/>
        </p:nvSpPr>
        <p:spPr>
          <a:xfrm>
            <a:off x="9151750" y="3905658"/>
            <a:ext cx="2977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Data</a:t>
            </a:r>
            <a:br>
              <a:rPr lang="en-US" sz="2500" dirty="0">
                <a:latin typeface="Montserrat Medium" panose="00000600000000000000" pitchFamily="2" charset="0"/>
              </a:rPr>
            </a:br>
            <a:r>
              <a:rPr lang="en-US" sz="2500" dirty="0" err="1">
                <a:latin typeface="Montserrat Medium" panose="00000600000000000000" pitchFamily="2" charset="0"/>
              </a:rPr>
              <a:t>visualisation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pic>
        <p:nvPicPr>
          <p:cNvPr id="48" name="Picture 47" descr="A picture containing icon&#10;&#10;Description automatically generated">
            <a:extLst>
              <a:ext uri="{FF2B5EF4-FFF2-40B4-BE49-F238E27FC236}">
                <a16:creationId xmlns:a16="http://schemas.microsoft.com/office/drawing/2014/main" id="{71B8E029-30D8-4699-95CF-A5318073A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80" y="1277747"/>
            <a:ext cx="1054922" cy="1222772"/>
          </a:xfrm>
          <a:prstGeom prst="rect">
            <a:avLst/>
          </a:prstGeom>
        </p:spPr>
      </p:pic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686294B1-B323-4C58-B251-94F8A1B398EC}"/>
              </a:ext>
            </a:extLst>
          </p:cNvPr>
          <p:cNvSpPr/>
          <p:nvPr/>
        </p:nvSpPr>
        <p:spPr>
          <a:xfrm>
            <a:off x="5453799" y="42488"/>
            <a:ext cx="4925747" cy="3710751"/>
          </a:xfrm>
          <a:prstGeom prst="homePlate">
            <a:avLst/>
          </a:prstGeom>
          <a:solidFill>
            <a:schemeClr val="tx1">
              <a:lumMod val="85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A99E76-7EB3-4ED1-904C-BF27F8E87855}"/>
              </a:ext>
            </a:extLst>
          </p:cNvPr>
          <p:cNvSpPr txBox="1"/>
          <p:nvPr/>
        </p:nvSpPr>
        <p:spPr>
          <a:xfrm>
            <a:off x="5389350" y="3875515"/>
            <a:ext cx="2977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Agent</a:t>
            </a:r>
          </a:p>
          <a:p>
            <a:pPr algn="ctr"/>
            <a:r>
              <a:rPr lang="en-US" sz="2500" dirty="0">
                <a:latin typeface="Montserrat Medium" panose="00000600000000000000" pitchFamily="2" charset="0"/>
              </a:rPr>
              <a:t>based modelling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pic>
        <p:nvPicPr>
          <p:cNvPr id="50" name="Picture 49" descr="A picture containing chart&#10;&#10;Description automatically generated">
            <a:extLst>
              <a:ext uri="{FF2B5EF4-FFF2-40B4-BE49-F238E27FC236}">
                <a16:creationId xmlns:a16="http://schemas.microsoft.com/office/drawing/2014/main" id="{5E4B93E5-2DE3-4744-9A20-8F535E9F2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920" y="-134610"/>
            <a:ext cx="1937147" cy="2163835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FFE5F24F-9CD3-430A-A8C6-8625F836B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52" y="1731530"/>
            <a:ext cx="1159702" cy="115970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8175C6D-3560-494A-8FF4-2BF3E863B065}"/>
              </a:ext>
            </a:extLst>
          </p:cNvPr>
          <p:cNvSpPr/>
          <p:nvPr/>
        </p:nvSpPr>
        <p:spPr>
          <a:xfrm>
            <a:off x="6754109" y="2734211"/>
            <a:ext cx="1400296" cy="64337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 descr="Logo&#10;&#10;Description automatically generated with medium confidence">
            <a:extLst>
              <a:ext uri="{FF2B5EF4-FFF2-40B4-BE49-F238E27FC236}">
                <a16:creationId xmlns:a16="http://schemas.microsoft.com/office/drawing/2014/main" id="{0D8CAA16-A31A-4B1C-9DA0-615D926C6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19" y="2814108"/>
            <a:ext cx="1275779" cy="504261"/>
          </a:xfrm>
          <a:prstGeom prst="rect">
            <a:avLst/>
          </a:prstGeom>
        </p:spPr>
      </p:pic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C87D956B-8F70-46F2-A041-F63BAE7445D6}"/>
              </a:ext>
            </a:extLst>
          </p:cNvPr>
          <p:cNvSpPr/>
          <p:nvPr/>
        </p:nvSpPr>
        <p:spPr>
          <a:xfrm>
            <a:off x="2061366" y="33758"/>
            <a:ext cx="5279898" cy="3710751"/>
          </a:xfrm>
          <a:prstGeom prst="homePlat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4EE1EE-92E9-4CA2-9298-E29349531BFF}"/>
              </a:ext>
            </a:extLst>
          </p:cNvPr>
          <p:cNvSpPr txBox="1"/>
          <p:nvPr/>
        </p:nvSpPr>
        <p:spPr>
          <a:xfrm>
            <a:off x="2604117" y="3875515"/>
            <a:ext cx="24554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Statistical</a:t>
            </a:r>
            <a:br>
              <a:rPr lang="en-US" sz="2500" dirty="0">
                <a:latin typeface="Montserrat Medium" panose="00000600000000000000" pitchFamily="2" charset="0"/>
              </a:rPr>
            </a:br>
            <a:r>
              <a:rPr lang="en-US" sz="2500" dirty="0">
                <a:latin typeface="Montserrat Medium" panose="00000600000000000000" pitchFamily="2" charset="0"/>
              </a:rPr>
              <a:t>modelling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CD3B97-15BB-40ED-8718-FEF62C0143A2}"/>
              </a:ext>
            </a:extLst>
          </p:cNvPr>
          <p:cNvGrpSpPr/>
          <p:nvPr/>
        </p:nvGrpSpPr>
        <p:grpSpPr>
          <a:xfrm>
            <a:off x="3773686" y="251062"/>
            <a:ext cx="2654408" cy="3026640"/>
            <a:chOff x="2983951" y="1301914"/>
            <a:chExt cx="3099432" cy="3534071"/>
          </a:xfrm>
        </p:grpSpPr>
        <p:pic>
          <p:nvPicPr>
            <p:cNvPr id="15" name="Picture 14" descr="A picture containing application&#10;&#10;Description automatically generated">
              <a:extLst>
                <a:ext uri="{FF2B5EF4-FFF2-40B4-BE49-F238E27FC236}">
                  <a16:creationId xmlns:a16="http://schemas.microsoft.com/office/drawing/2014/main" id="{50F82333-C4B2-4A67-9493-1FA417CEE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181" y="2362650"/>
              <a:ext cx="1198202" cy="1383536"/>
            </a:xfrm>
            <a:prstGeom prst="rect">
              <a:avLst/>
            </a:prstGeom>
          </p:spPr>
        </p:pic>
        <p:pic>
          <p:nvPicPr>
            <p:cNvPr id="17" name="Picture 16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FE8C98A8-F735-4A6F-86BD-836792116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821" y="3452449"/>
              <a:ext cx="1198202" cy="1383536"/>
            </a:xfrm>
            <a:prstGeom prst="rect">
              <a:avLst/>
            </a:prstGeom>
          </p:spPr>
        </p:pic>
        <p:pic>
          <p:nvPicPr>
            <p:cNvPr id="19" name="Picture 18" descr="A picture containing text, sign, outdoor&#10;&#10;Description automatically generated">
              <a:extLst>
                <a:ext uri="{FF2B5EF4-FFF2-40B4-BE49-F238E27FC236}">
                  <a16:creationId xmlns:a16="http://schemas.microsoft.com/office/drawing/2014/main" id="{19BCF74B-2FA1-4FE0-B1B3-2A6BD4A61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559" y="2362650"/>
              <a:ext cx="1198202" cy="1383536"/>
            </a:xfrm>
            <a:prstGeom prst="rect">
              <a:avLst/>
            </a:prstGeom>
          </p:spPr>
        </p:pic>
        <p:pic>
          <p:nvPicPr>
            <p:cNvPr id="21" name="Picture 20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3BC727B8-953D-4056-A8E1-A08AB5E26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383" y="3428650"/>
              <a:ext cx="1198202" cy="1383536"/>
            </a:xfrm>
            <a:prstGeom prst="rect">
              <a:avLst/>
            </a:prstGeom>
          </p:spPr>
        </p:pic>
        <p:pic>
          <p:nvPicPr>
            <p:cNvPr id="23" name="Picture 22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331A5919-6624-4158-B6A1-E1A87BD2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951" y="1301914"/>
              <a:ext cx="1198203" cy="1383536"/>
            </a:xfrm>
            <a:prstGeom prst="rect">
              <a:avLst/>
            </a:prstGeom>
          </p:spPr>
        </p:pic>
      </p:grp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33E6D4AD-AC08-4DDA-BC8D-4F1E1A999484}"/>
              </a:ext>
            </a:extLst>
          </p:cNvPr>
          <p:cNvSpPr/>
          <p:nvPr/>
        </p:nvSpPr>
        <p:spPr>
          <a:xfrm>
            <a:off x="0" y="27321"/>
            <a:ext cx="4095320" cy="3710751"/>
          </a:xfrm>
          <a:prstGeom prst="homePlat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4E9BB-B6B8-4B2F-B7E7-D197C9CD5073}"/>
              </a:ext>
            </a:extLst>
          </p:cNvPr>
          <p:cNvSpPr txBox="1"/>
          <p:nvPr/>
        </p:nvSpPr>
        <p:spPr>
          <a:xfrm>
            <a:off x="-175969" y="3880273"/>
            <a:ext cx="24554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Data</a:t>
            </a:r>
            <a:br>
              <a:rPr lang="en-US" sz="2500" dirty="0">
                <a:latin typeface="Montserrat Medium" panose="00000600000000000000" pitchFamily="2" charset="0"/>
              </a:rPr>
            </a:br>
            <a:r>
              <a:rPr lang="en-US" sz="2500" dirty="0">
                <a:latin typeface="Montserrat Medium" panose="00000600000000000000" pitchFamily="2" charset="0"/>
              </a:rPr>
              <a:t>wrangling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FF37FF8-F856-40DC-AB6B-5CDF2020EB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4" y="988494"/>
            <a:ext cx="1015857" cy="114901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D58BD2A-2A1B-4B06-B0E5-756DC0A20C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6" y="964302"/>
            <a:ext cx="1015857" cy="1173203"/>
          </a:xfrm>
          <a:prstGeom prst="rect">
            <a:avLst/>
          </a:prstGeom>
        </p:spPr>
      </p:pic>
      <p:pic>
        <p:nvPicPr>
          <p:cNvPr id="10" name="Picture 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75BCD54-A47C-4565-8000-BBF7EBECF1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78" y="1882697"/>
            <a:ext cx="1015857" cy="117320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75ADB30-2133-4456-85A1-FD22480CC2E8}"/>
              </a:ext>
            </a:extLst>
          </p:cNvPr>
          <p:cNvSpPr txBox="1"/>
          <p:nvPr/>
        </p:nvSpPr>
        <p:spPr>
          <a:xfrm>
            <a:off x="9151750" y="3906440"/>
            <a:ext cx="2977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Data</a:t>
            </a:r>
            <a:br>
              <a:rPr lang="en-US" sz="2500" dirty="0">
                <a:latin typeface="Montserrat Medium" panose="00000600000000000000" pitchFamily="2" charset="0"/>
              </a:rPr>
            </a:br>
            <a:r>
              <a:rPr lang="en-US" sz="2500" dirty="0" err="1">
                <a:latin typeface="Montserrat Medium" panose="00000600000000000000" pitchFamily="2" charset="0"/>
              </a:rPr>
              <a:t>visualisation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C3AA25-BD54-493A-BCB9-4DD106EAEAB9}"/>
              </a:ext>
            </a:extLst>
          </p:cNvPr>
          <p:cNvSpPr txBox="1"/>
          <p:nvPr/>
        </p:nvSpPr>
        <p:spPr>
          <a:xfrm>
            <a:off x="5389350" y="3876297"/>
            <a:ext cx="2977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Agent</a:t>
            </a:r>
          </a:p>
          <a:p>
            <a:pPr algn="ctr"/>
            <a:r>
              <a:rPr lang="en-US" sz="2500" dirty="0">
                <a:latin typeface="Montserrat Medium" panose="00000600000000000000" pitchFamily="2" charset="0"/>
              </a:rPr>
              <a:t>based modelling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CECBA6-C581-410B-BC39-179BCD8B028A}"/>
              </a:ext>
            </a:extLst>
          </p:cNvPr>
          <p:cNvSpPr txBox="1"/>
          <p:nvPr/>
        </p:nvSpPr>
        <p:spPr>
          <a:xfrm>
            <a:off x="2604117" y="3876297"/>
            <a:ext cx="24554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Statistical</a:t>
            </a:r>
            <a:br>
              <a:rPr lang="en-US" sz="2500" dirty="0">
                <a:latin typeface="Montserrat Medium" panose="00000600000000000000" pitchFamily="2" charset="0"/>
              </a:rPr>
            </a:br>
            <a:r>
              <a:rPr lang="en-US" sz="2500" dirty="0">
                <a:latin typeface="Montserrat Medium" panose="00000600000000000000" pitchFamily="2" charset="0"/>
              </a:rPr>
              <a:t>modelling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A026A51-4A10-42F2-AB68-35F559C5997E}"/>
              </a:ext>
            </a:extLst>
          </p:cNvPr>
          <p:cNvSpPr txBox="1"/>
          <p:nvPr/>
        </p:nvSpPr>
        <p:spPr>
          <a:xfrm>
            <a:off x="-175969" y="3881055"/>
            <a:ext cx="24554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Data</a:t>
            </a:r>
            <a:br>
              <a:rPr lang="en-US" sz="2500" dirty="0">
                <a:latin typeface="Montserrat Medium" panose="00000600000000000000" pitchFamily="2" charset="0"/>
              </a:rPr>
            </a:br>
            <a:r>
              <a:rPr lang="en-US" sz="2500" dirty="0">
                <a:latin typeface="Montserrat Medium" panose="00000600000000000000" pitchFamily="2" charset="0"/>
              </a:rPr>
              <a:t>wrangling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77505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995A73D-7B74-4656-A3A0-43672548BCC4}"/>
              </a:ext>
            </a:extLst>
          </p:cNvPr>
          <p:cNvSpPr/>
          <p:nvPr/>
        </p:nvSpPr>
        <p:spPr>
          <a:xfrm>
            <a:off x="7951808" y="42183"/>
            <a:ext cx="4240192" cy="3710751"/>
          </a:xfrm>
          <a:prstGeom prst="rect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686294B1-B323-4C58-B251-94F8A1B398EC}"/>
              </a:ext>
            </a:extLst>
          </p:cNvPr>
          <p:cNvSpPr/>
          <p:nvPr/>
        </p:nvSpPr>
        <p:spPr>
          <a:xfrm>
            <a:off x="5468319" y="42183"/>
            <a:ext cx="4925747" cy="3710751"/>
          </a:xfrm>
          <a:prstGeom prst="homePlat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C87D956B-8F70-46F2-A041-F63BAE7445D6}"/>
              </a:ext>
            </a:extLst>
          </p:cNvPr>
          <p:cNvSpPr/>
          <p:nvPr/>
        </p:nvSpPr>
        <p:spPr>
          <a:xfrm>
            <a:off x="2061366" y="33453"/>
            <a:ext cx="5279898" cy="3710751"/>
          </a:xfrm>
          <a:prstGeom prst="homePlat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33E6D4AD-AC08-4DDA-BC8D-4F1E1A999484}"/>
              </a:ext>
            </a:extLst>
          </p:cNvPr>
          <p:cNvSpPr/>
          <p:nvPr/>
        </p:nvSpPr>
        <p:spPr>
          <a:xfrm>
            <a:off x="0" y="33453"/>
            <a:ext cx="4095320" cy="3710751"/>
          </a:xfrm>
          <a:prstGeom prst="homePlat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DB0637-8909-46C8-A7DB-108F6FD33A24}"/>
              </a:ext>
            </a:extLst>
          </p:cNvPr>
          <p:cNvGrpSpPr/>
          <p:nvPr/>
        </p:nvGrpSpPr>
        <p:grpSpPr>
          <a:xfrm>
            <a:off x="638088" y="987630"/>
            <a:ext cx="2084503" cy="2082580"/>
            <a:chOff x="952292" y="1690688"/>
            <a:chExt cx="2313729" cy="2311596"/>
          </a:xfrm>
        </p:grpSpPr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FF37FF8-F856-40DC-AB6B-5CDF2020E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8454" y="1707531"/>
              <a:ext cx="1127567" cy="1275365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D58BD2A-2A1B-4B06-B0E5-756DC0A20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92" y="1690688"/>
              <a:ext cx="1127567" cy="1302217"/>
            </a:xfrm>
            <a:prstGeom prst="rect">
              <a:avLst/>
            </a:prstGeom>
          </p:spPr>
        </p:pic>
        <p:pic>
          <p:nvPicPr>
            <p:cNvPr id="10" name="Picture 9" descr="A picture containing text, writing implement&#10;&#10;Description automatically generated">
              <a:extLst>
                <a:ext uri="{FF2B5EF4-FFF2-40B4-BE49-F238E27FC236}">
                  <a16:creationId xmlns:a16="http://schemas.microsoft.com/office/drawing/2014/main" id="{675BCD54-A47C-4565-8000-BBF7EBEC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215" y="2700067"/>
              <a:ext cx="1127567" cy="130221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CD3B97-15BB-40ED-8718-FEF62C0143A2}"/>
              </a:ext>
            </a:extLst>
          </p:cNvPr>
          <p:cNvGrpSpPr/>
          <p:nvPr/>
        </p:nvGrpSpPr>
        <p:grpSpPr>
          <a:xfrm>
            <a:off x="3773686" y="250757"/>
            <a:ext cx="2654408" cy="3026640"/>
            <a:chOff x="2983951" y="1301914"/>
            <a:chExt cx="3099432" cy="3534071"/>
          </a:xfrm>
        </p:grpSpPr>
        <p:pic>
          <p:nvPicPr>
            <p:cNvPr id="15" name="Picture 14" descr="A picture containing application&#10;&#10;Description automatically generated">
              <a:extLst>
                <a:ext uri="{FF2B5EF4-FFF2-40B4-BE49-F238E27FC236}">
                  <a16:creationId xmlns:a16="http://schemas.microsoft.com/office/drawing/2014/main" id="{50F82333-C4B2-4A67-9493-1FA417CEE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181" y="2362650"/>
              <a:ext cx="1198202" cy="1383536"/>
            </a:xfrm>
            <a:prstGeom prst="rect">
              <a:avLst/>
            </a:prstGeom>
          </p:spPr>
        </p:pic>
        <p:pic>
          <p:nvPicPr>
            <p:cNvPr id="17" name="Picture 16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FE8C98A8-F735-4A6F-86BD-836792116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821" y="3452449"/>
              <a:ext cx="1198202" cy="1383536"/>
            </a:xfrm>
            <a:prstGeom prst="rect">
              <a:avLst/>
            </a:prstGeom>
          </p:spPr>
        </p:pic>
        <p:pic>
          <p:nvPicPr>
            <p:cNvPr id="19" name="Picture 18" descr="A picture containing text, sign, outdoor&#10;&#10;Description automatically generated">
              <a:extLst>
                <a:ext uri="{FF2B5EF4-FFF2-40B4-BE49-F238E27FC236}">
                  <a16:creationId xmlns:a16="http://schemas.microsoft.com/office/drawing/2014/main" id="{19BCF74B-2FA1-4FE0-B1B3-2A6BD4A61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559" y="2362650"/>
              <a:ext cx="1198202" cy="1383536"/>
            </a:xfrm>
            <a:prstGeom prst="rect">
              <a:avLst/>
            </a:prstGeom>
          </p:spPr>
        </p:pic>
        <p:pic>
          <p:nvPicPr>
            <p:cNvPr id="21" name="Picture 20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3BC727B8-953D-4056-A8E1-A08AB5E26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383" y="3428650"/>
              <a:ext cx="1198202" cy="1383536"/>
            </a:xfrm>
            <a:prstGeom prst="rect">
              <a:avLst/>
            </a:prstGeom>
          </p:spPr>
        </p:pic>
        <p:pic>
          <p:nvPicPr>
            <p:cNvPr id="23" name="Picture 22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331A5919-6624-4158-B6A1-E1A87BD2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951" y="1301914"/>
              <a:ext cx="1198203" cy="1383536"/>
            </a:xfrm>
            <a:prstGeom prst="rect">
              <a:avLst/>
            </a:prstGeom>
          </p:spPr>
        </p:pic>
      </p:grpSp>
      <p:pic>
        <p:nvPicPr>
          <p:cNvPr id="48" name="Picture 47" descr="A picture containing icon&#10;&#10;Description automatically generated">
            <a:extLst>
              <a:ext uri="{FF2B5EF4-FFF2-40B4-BE49-F238E27FC236}">
                <a16:creationId xmlns:a16="http://schemas.microsoft.com/office/drawing/2014/main" id="{71B8E029-30D8-4699-95CF-A5318073A1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80" y="1277442"/>
            <a:ext cx="1054922" cy="1222772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94F121D-2675-4087-84F8-26488FB820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85" y="1043296"/>
            <a:ext cx="1478475" cy="17074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AC7B70-CBA9-4B7C-8937-E2C60EDB044B}"/>
              </a:ext>
            </a:extLst>
          </p:cNvPr>
          <p:cNvSpPr txBox="1"/>
          <p:nvPr/>
        </p:nvSpPr>
        <p:spPr>
          <a:xfrm>
            <a:off x="9151750" y="3906440"/>
            <a:ext cx="2977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Data</a:t>
            </a:r>
            <a:br>
              <a:rPr lang="en-US" sz="2500" dirty="0">
                <a:latin typeface="Montserrat Medium" panose="00000600000000000000" pitchFamily="2" charset="0"/>
              </a:rPr>
            </a:br>
            <a:r>
              <a:rPr lang="en-US" sz="2500" dirty="0" err="1">
                <a:latin typeface="Montserrat Medium" panose="00000600000000000000" pitchFamily="2" charset="0"/>
              </a:rPr>
              <a:t>visualisation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637051-308C-4D60-823C-87544001100A}"/>
              </a:ext>
            </a:extLst>
          </p:cNvPr>
          <p:cNvSpPr txBox="1"/>
          <p:nvPr/>
        </p:nvSpPr>
        <p:spPr>
          <a:xfrm>
            <a:off x="5389350" y="3876297"/>
            <a:ext cx="2977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Agent</a:t>
            </a:r>
          </a:p>
          <a:p>
            <a:pPr algn="ctr"/>
            <a:r>
              <a:rPr lang="en-US" sz="2500" dirty="0">
                <a:latin typeface="Montserrat Medium" panose="00000600000000000000" pitchFamily="2" charset="0"/>
              </a:rPr>
              <a:t>based modelling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17FBC6-A0B7-4C41-9551-238F89C3DE34}"/>
              </a:ext>
            </a:extLst>
          </p:cNvPr>
          <p:cNvSpPr txBox="1"/>
          <p:nvPr/>
        </p:nvSpPr>
        <p:spPr>
          <a:xfrm>
            <a:off x="2604117" y="3876297"/>
            <a:ext cx="24554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Statistical</a:t>
            </a:r>
            <a:br>
              <a:rPr lang="en-US" sz="2500" dirty="0">
                <a:latin typeface="Montserrat Medium" panose="00000600000000000000" pitchFamily="2" charset="0"/>
              </a:rPr>
            </a:br>
            <a:r>
              <a:rPr lang="en-US" sz="2500" dirty="0">
                <a:latin typeface="Montserrat Medium" panose="00000600000000000000" pitchFamily="2" charset="0"/>
              </a:rPr>
              <a:t>modelling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8A4C09-B9B1-4187-8628-434E974B127F}"/>
              </a:ext>
            </a:extLst>
          </p:cNvPr>
          <p:cNvSpPr txBox="1"/>
          <p:nvPr/>
        </p:nvSpPr>
        <p:spPr>
          <a:xfrm>
            <a:off x="-175969" y="3881055"/>
            <a:ext cx="24554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Data</a:t>
            </a:r>
            <a:br>
              <a:rPr lang="en-US" sz="2500" dirty="0">
                <a:latin typeface="Montserrat Medium" panose="00000600000000000000" pitchFamily="2" charset="0"/>
              </a:rPr>
            </a:br>
            <a:r>
              <a:rPr lang="en-US" sz="2500" dirty="0">
                <a:latin typeface="Montserrat Medium" panose="00000600000000000000" pitchFamily="2" charset="0"/>
              </a:rPr>
              <a:t>wrangling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25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32639-CCAA-4E81-A760-B331AA05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1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Worked example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1F9280-04B4-414D-A5D6-8DF1BC086E54}"/>
              </a:ext>
            </a:extLst>
          </p:cNvPr>
          <p:cNvGrpSpPr/>
          <p:nvPr/>
        </p:nvGrpSpPr>
        <p:grpSpPr>
          <a:xfrm>
            <a:off x="2209800" y="1177732"/>
            <a:ext cx="7772400" cy="4318000"/>
            <a:chOff x="2011017" y="1846469"/>
            <a:chExt cx="7772400" cy="4318000"/>
          </a:xfrm>
        </p:grpSpPr>
        <p:pic>
          <p:nvPicPr>
            <p:cNvPr id="3" name="Picture 2" descr="A picture containing ground&#10;&#10;Description automatically generated">
              <a:extLst>
                <a:ext uri="{FF2B5EF4-FFF2-40B4-BE49-F238E27FC236}">
                  <a16:creationId xmlns:a16="http://schemas.microsoft.com/office/drawing/2014/main" id="{32456935-035C-45CE-ADAA-326028B7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017" y="1846469"/>
              <a:ext cx="7772400" cy="43180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D50687-8F95-4DD4-B64C-ACA79A1BE146}"/>
                </a:ext>
              </a:extLst>
            </p:cNvPr>
            <p:cNvSpPr/>
            <p:nvPr/>
          </p:nvSpPr>
          <p:spPr>
            <a:xfrm>
              <a:off x="2643395" y="2223052"/>
              <a:ext cx="3120887" cy="3120887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8568D8-CEA9-4E26-9300-C823DB39E712}"/>
                </a:ext>
              </a:extLst>
            </p:cNvPr>
            <p:cNvSpPr/>
            <p:nvPr/>
          </p:nvSpPr>
          <p:spPr>
            <a:xfrm>
              <a:off x="5764282" y="2832652"/>
              <a:ext cx="3120887" cy="3120887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6ED93-6B03-46B7-A669-C230C2BFA6E1}"/>
              </a:ext>
            </a:extLst>
          </p:cNvPr>
          <p:cNvGrpSpPr/>
          <p:nvPr/>
        </p:nvGrpSpPr>
        <p:grpSpPr>
          <a:xfrm>
            <a:off x="3400946" y="5882116"/>
            <a:ext cx="5390107" cy="843776"/>
            <a:chOff x="3608926" y="5877260"/>
            <a:chExt cx="5390107" cy="8437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1A43F9-1B16-4079-A2AF-C2E53C52D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926" y="5877260"/>
              <a:ext cx="843776" cy="84377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FEE35E-EB89-4B7A-8F32-07FB77E5575B}"/>
                </a:ext>
              </a:extLst>
            </p:cNvPr>
            <p:cNvSpPr txBox="1"/>
            <p:nvPr/>
          </p:nvSpPr>
          <p:spPr>
            <a:xfrm>
              <a:off x="4597090" y="6064302"/>
              <a:ext cx="4401943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AU" sz="2500" b="0" i="0" u="none" strike="noStrike" dirty="0">
                  <a:solidFill>
                    <a:srgbClr val="C9D1D9"/>
                  </a:solidFill>
                  <a:effectLst/>
                  <a:latin typeface="Source Code Pro" panose="020B0604020202020204" pitchFamily="49" charset="0"/>
                  <a:ea typeface="Source Code Pro" panose="020B0604020202020204" pitchFamily="49" charset="0"/>
                </a:rPr>
                <a:t>data-zoo-gang</a:t>
              </a:r>
              <a:r>
                <a:rPr lang="en-AU" sz="2500" b="0" i="0" dirty="0">
                  <a:solidFill>
                    <a:srgbClr val="C9D1D9"/>
                  </a:solidFill>
                  <a:effectLst/>
                  <a:latin typeface="Source Code Pro" panose="020B0604020202020204" pitchFamily="49" charset="0"/>
                  <a:ea typeface="Source Code Pro" panose="020B0604020202020204" pitchFamily="49" charset="0"/>
                </a:rPr>
                <a:t>/</a:t>
              </a:r>
              <a:r>
                <a:rPr lang="en-AU" sz="2500" b="1" i="0" u="none" strike="noStrike" dirty="0">
                  <a:solidFill>
                    <a:srgbClr val="C9D1D9"/>
                  </a:solidFill>
                  <a:effectLst/>
                  <a:latin typeface="Source Code Pro" panose="020B0604020202020204" pitchFamily="49" charset="0"/>
                  <a:ea typeface="Source Code Pro" panose="020B0604020202020204" pitchFamily="49" charset="0"/>
                </a:rPr>
                <a:t>ABMR6</a:t>
              </a:r>
              <a:endParaRPr lang="en-AU" sz="2500" b="0" i="0" dirty="0">
                <a:solidFill>
                  <a:srgbClr val="C9D1D9"/>
                </a:solidFill>
                <a:effectLst/>
                <a:latin typeface="Source Code Pro" panose="020B0604020202020204" pitchFamily="49" charset="0"/>
                <a:ea typeface="Source Code Pro" panose="020B060402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78480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32639-CCAA-4E81-A760-B331AA05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1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Worked example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6ED93-6B03-46B7-A669-C230C2BFA6E1}"/>
              </a:ext>
            </a:extLst>
          </p:cNvPr>
          <p:cNvGrpSpPr/>
          <p:nvPr/>
        </p:nvGrpSpPr>
        <p:grpSpPr>
          <a:xfrm>
            <a:off x="3400946" y="5882116"/>
            <a:ext cx="5390107" cy="843776"/>
            <a:chOff x="3608926" y="5877260"/>
            <a:chExt cx="5390107" cy="8437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1A43F9-1B16-4079-A2AF-C2E53C52D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926" y="5877260"/>
              <a:ext cx="843776" cy="84377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FEE35E-EB89-4B7A-8F32-07FB77E5575B}"/>
                </a:ext>
              </a:extLst>
            </p:cNvPr>
            <p:cNvSpPr txBox="1"/>
            <p:nvPr/>
          </p:nvSpPr>
          <p:spPr>
            <a:xfrm>
              <a:off x="4597090" y="6064302"/>
              <a:ext cx="4401943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AU" sz="2500" b="0" i="0" u="none" strike="noStrike" dirty="0">
                  <a:solidFill>
                    <a:srgbClr val="C9D1D9"/>
                  </a:solidFill>
                  <a:effectLst/>
                  <a:latin typeface="Source Code Pro" panose="020B0604020202020204" pitchFamily="49" charset="0"/>
                  <a:ea typeface="Source Code Pro" panose="020B0604020202020204" pitchFamily="49" charset="0"/>
                </a:rPr>
                <a:t>data-zoo-gang</a:t>
              </a:r>
              <a:r>
                <a:rPr lang="en-AU" sz="2500" b="0" i="0" dirty="0">
                  <a:solidFill>
                    <a:srgbClr val="C9D1D9"/>
                  </a:solidFill>
                  <a:effectLst/>
                  <a:latin typeface="Source Code Pro" panose="020B0604020202020204" pitchFamily="49" charset="0"/>
                  <a:ea typeface="Source Code Pro" panose="020B0604020202020204" pitchFamily="49" charset="0"/>
                </a:rPr>
                <a:t>/</a:t>
              </a:r>
              <a:r>
                <a:rPr lang="en-AU" sz="2500" b="1" i="0" u="none" strike="noStrike" dirty="0">
                  <a:solidFill>
                    <a:srgbClr val="C9D1D9"/>
                  </a:solidFill>
                  <a:effectLst/>
                  <a:latin typeface="Source Code Pro" panose="020B0604020202020204" pitchFamily="49" charset="0"/>
                  <a:ea typeface="Source Code Pro" panose="020B0604020202020204" pitchFamily="49" charset="0"/>
                </a:rPr>
                <a:t>ABMR6</a:t>
              </a:r>
              <a:endParaRPr lang="en-AU" sz="2500" b="0" i="0" dirty="0">
                <a:solidFill>
                  <a:srgbClr val="C9D1D9"/>
                </a:solidFill>
                <a:effectLst/>
                <a:latin typeface="Source Code Pro" panose="020B0604020202020204" pitchFamily="49" charset="0"/>
                <a:ea typeface="Source Code Pro" panose="020B0604020202020204" pitchFamily="49" charset="0"/>
              </a:endParaRPr>
            </a:p>
          </p:txBody>
        </p:sp>
      </p:grp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65F530D-213B-4B09-ACF5-2AFA28860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60" y="1299791"/>
            <a:ext cx="3638680" cy="40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841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EA5E-8179-420E-93CD-FF77152F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Medium" panose="00000600000000000000" pitchFamily="2" charset="0"/>
              </a:rPr>
              <a:t>Agent-based modelling</a:t>
            </a:r>
            <a:endParaRPr lang="en-AU" dirty="0">
              <a:latin typeface="Montserrat Medium" panose="000006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8A6728-ACC6-40A5-99D7-0AE142795545}"/>
              </a:ext>
            </a:extLst>
          </p:cNvPr>
          <p:cNvSpPr/>
          <p:nvPr/>
        </p:nvSpPr>
        <p:spPr>
          <a:xfrm>
            <a:off x="7838660" y="2524748"/>
            <a:ext cx="3849342" cy="3843958"/>
          </a:xfrm>
          <a:prstGeom prst="ellipse">
            <a:avLst/>
          </a:prstGeom>
          <a:blipFill>
            <a:blip r:embed="rId3"/>
            <a:stretch>
              <a:fillRect l="-9755" t="-562" r="-28141" b="-562"/>
            </a:stretch>
          </a:blip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5F46F0-E9BF-4FDC-A51F-D74B802DC090}"/>
              </a:ext>
            </a:extLst>
          </p:cNvPr>
          <p:cNvSpPr/>
          <p:nvPr/>
        </p:nvSpPr>
        <p:spPr>
          <a:xfrm>
            <a:off x="5074421" y="1592492"/>
            <a:ext cx="3246784" cy="3246784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2E41AD-ED1C-4BB6-8D48-1627F55BEE84}"/>
              </a:ext>
            </a:extLst>
          </p:cNvPr>
          <p:cNvSpPr/>
          <p:nvPr/>
        </p:nvSpPr>
        <p:spPr>
          <a:xfrm>
            <a:off x="503998" y="1904380"/>
            <a:ext cx="4464326" cy="4464326"/>
          </a:xfrm>
          <a:prstGeom prst="ellipse">
            <a:avLst/>
          </a:prstGeom>
          <a:blipFill dpi="0" rotWithShape="1">
            <a:blip r:embed="rId5"/>
            <a:srcRect/>
            <a:stretch>
              <a:fillRect l="-60000" t="-562" r="-60000" b="-562"/>
            </a:stretch>
          </a:blip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DC2291-7F25-4986-A26B-C6DFC45A429A}"/>
              </a:ext>
            </a:extLst>
          </p:cNvPr>
          <p:cNvSpPr txBox="1"/>
          <p:nvPr/>
        </p:nvSpPr>
        <p:spPr>
          <a:xfrm flipH="1">
            <a:off x="1059720" y="2708160"/>
            <a:ext cx="335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Black" panose="00000A00000000000000" pitchFamily="2" charset="0"/>
              </a:rPr>
              <a:t>Complex animal systems</a:t>
            </a:r>
            <a:endParaRPr lang="en-AU" b="1" dirty="0">
              <a:latin typeface="Montserrat Black" panose="00000A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6C54D-4ABF-4D80-BD7C-F7326217EBF5}"/>
              </a:ext>
            </a:extLst>
          </p:cNvPr>
          <p:cNvSpPr txBox="1"/>
          <p:nvPr/>
        </p:nvSpPr>
        <p:spPr>
          <a:xfrm flipH="1">
            <a:off x="4968324" y="4896176"/>
            <a:ext cx="335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Black" panose="00000A00000000000000" pitchFamily="2" charset="0"/>
              </a:rPr>
              <a:t>Disease outbreak</a:t>
            </a:r>
            <a:endParaRPr lang="en-AU" b="1" dirty="0">
              <a:latin typeface="Montserrat Black" panose="00000A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EAF9E-5BA1-4E14-9D84-FCADE9E0D028}"/>
              </a:ext>
            </a:extLst>
          </p:cNvPr>
          <p:cNvSpPr txBox="1"/>
          <p:nvPr/>
        </p:nvSpPr>
        <p:spPr>
          <a:xfrm flipH="1">
            <a:off x="8086890" y="2140513"/>
            <a:ext cx="335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Black" panose="00000A00000000000000" pitchFamily="2" charset="0"/>
              </a:rPr>
              <a:t>Traffic</a:t>
            </a:r>
            <a:endParaRPr lang="en-AU" b="1" dirty="0"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2380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58F4CE-90D1-4331-98CE-AFBE7DC07E70}"/>
              </a:ext>
            </a:extLst>
          </p:cNvPr>
          <p:cNvCxnSpPr/>
          <p:nvPr/>
        </p:nvCxnSpPr>
        <p:spPr>
          <a:xfrm>
            <a:off x="115747" y="4722471"/>
            <a:ext cx="1191034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177B60-C1C5-4A3E-A5C6-833A21CD895B}"/>
              </a:ext>
            </a:extLst>
          </p:cNvPr>
          <p:cNvSpPr txBox="1"/>
          <p:nvPr/>
        </p:nvSpPr>
        <p:spPr>
          <a:xfrm flipH="1">
            <a:off x="-335839" y="5675179"/>
            <a:ext cx="3352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Montserrat Black" panose="00000A00000000000000" pitchFamily="2" charset="0"/>
              </a:rPr>
              <a:t>Agents</a:t>
            </a:r>
            <a:endParaRPr lang="en-AU" sz="3000" b="1" dirty="0">
              <a:latin typeface="Montserrat Black" panose="00000A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541579-C5D1-441C-B352-5EE7EDB8EB42}"/>
              </a:ext>
            </a:extLst>
          </p:cNvPr>
          <p:cNvSpPr txBox="1"/>
          <p:nvPr/>
        </p:nvSpPr>
        <p:spPr>
          <a:xfrm flipH="1">
            <a:off x="0" y="1998716"/>
            <a:ext cx="3352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Montserrat Black" panose="00000A00000000000000" pitchFamily="2" charset="0"/>
              </a:rPr>
              <a:t>Emergent properties</a:t>
            </a:r>
            <a:endParaRPr lang="en-AU" sz="3000" b="1" dirty="0">
              <a:latin typeface="Montserrat Black" panose="00000A00000000000000" pitchFamily="2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7778597D-7E1F-4215-934F-1503FF81C0B1}"/>
              </a:ext>
            </a:extLst>
          </p:cNvPr>
          <p:cNvSpPr txBox="1"/>
          <p:nvPr/>
        </p:nvSpPr>
        <p:spPr>
          <a:xfrm>
            <a:off x="6425697" y="5180118"/>
            <a:ext cx="1960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Code Pro Semibold" panose="020B0604020202020204" pitchFamily="49" charset="0"/>
                <a:ea typeface="Source Code Pro Semibold" panose="020B0604020202020204" pitchFamily="49" charset="0"/>
              </a:rPr>
              <a:t>age = 1</a:t>
            </a:r>
          </a:p>
          <a:p>
            <a:r>
              <a:rPr lang="en-US" dirty="0">
                <a:latin typeface="Source Code Pro Semibold" panose="020B0604020202020204" pitchFamily="49" charset="0"/>
                <a:ea typeface="Source Code Pro Semibold" panose="020B0604020202020204" pitchFamily="49" charset="0"/>
              </a:rPr>
              <a:t>sex = female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AB575737-0C4A-42C4-AD96-E52F03088CE3}"/>
              </a:ext>
            </a:extLst>
          </p:cNvPr>
          <p:cNvSpPr txBox="1"/>
          <p:nvPr/>
        </p:nvSpPr>
        <p:spPr>
          <a:xfrm>
            <a:off x="10045514" y="5019665"/>
            <a:ext cx="1748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Code Pro Semibold" panose="020B0604020202020204" pitchFamily="49" charset="0"/>
                <a:ea typeface="Source Code Pro Semibold" panose="020B0604020202020204" pitchFamily="49" charset="0"/>
              </a:rPr>
              <a:t>age = 5</a:t>
            </a:r>
          </a:p>
          <a:p>
            <a:r>
              <a:rPr lang="en-US" dirty="0">
                <a:latin typeface="Source Code Pro Semibold" panose="020B0604020202020204" pitchFamily="49" charset="0"/>
                <a:ea typeface="Source Code Pro Semibold" panose="020B0604020202020204" pitchFamily="49" charset="0"/>
              </a:rPr>
              <a:t>sex = male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0E0E872F-6B42-495D-8197-2A503393549F}"/>
              </a:ext>
            </a:extLst>
          </p:cNvPr>
          <p:cNvSpPr txBox="1"/>
          <p:nvPr/>
        </p:nvSpPr>
        <p:spPr>
          <a:xfrm>
            <a:off x="3017042" y="5768617"/>
            <a:ext cx="1894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Code Pro Semibold" panose="020B0604020202020204" pitchFamily="49" charset="0"/>
                <a:ea typeface="Source Code Pro Semibold" panose="020B0604020202020204" pitchFamily="49" charset="0"/>
              </a:rPr>
              <a:t>age = 12</a:t>
            </a:r>
          </a:p>
          <a:p>
            <a:r>
              <a:rPr lang="en-US" dirty="0">
                <a:latin typeface="Source Code Pro Semibold" panose="020B0604020202020204" pitchFamily="49" charset="0"/>
                <a:ea typeface="Source Code Pro Semibold" panose="020B0604020202020204" pitchFamily="49" charset="0"/>
              </a:rPr>
              <a:t>sex = female</a:t>
            </a:r>
          </a:p>
        </p:txBody>
      </p:sp>
      <p:pic>
        <p:nvPicPr>
          <p:cNvPr id="18" name="Picture 17" descr="A picture containing hyena, mammal, standing, dark&#10;&#10;Description automatically generated">
            <a:extLst>
              <a:ext uri="{FF2B5EF4-FFF2-40B4-BE49-F238E27FC236}">
                <a16:creationId xmlns:a16="http://schemas.microsoft.com/office/drawing/2014/main" id="{6D3288E0-F032-4B85-A2DF-047B76D3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86" y="5198128"/>
            <a:ext cx="1960282" cy="1377247"/>
          </a:xfrm>
          <a:prstGeom prst="rect">
            <a:avLst/>
          </a:prstGeom>
        </p:spPr>
      </p:pic>
      <p:pic>
        <p:nvPicPr>
          <p:cNvPr id="24" name="Picture 23" descr="A picture containing hyena, mammal, standing, dark&#10;&#10;Description automatically generated">
            <a:extLst>
              <a:ext uri="{FF2B5EF4-FFF2-40B4-BE49-F238E27FC236}">
                <a16:creationId xmlns:a16="http://schemas.microsoft.com/office/drawing/2014/main" id="{65690F8F-C578-4035-BA44-2A290169B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44615" y="5565692"/>
            <a:ext cx="1732495" cy="1024659"/>
          </a:xfrm>
          <a:prstGeom prst="rect">
            <a:avLst/>
          </a:prstGeom>
        </p:spPr>
      </p:pic>
      <p:pic>
        <p:nvPicPr>
          <p:cNvPr id="25" name="Picture 24" descr="A picture containing hyena, mammal, standing, dark&#10;&#10;Description automatically generated">
            <a:extLst>
              <a:ext uri="{FF2B5EF4-FFF2-40B4-BE49-F238E27FC236}">
                <a16:creationId xmlns:a16="http://schemas.microsoft.com/office/drawing/2014/main" id="{F875F4FA-5355-4827-93D1-643EC1226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8" y="5826449"/>
            <a:ext cx="936744" cy="658134"/>
          </a:xfrm>
          <a:prstGeom prst="rect">
            <a:avLst/>
          </a:prstGeom>
        </p:spPr>
      </p:pic>
      <p:pic>
        <p:nvPicPr>
          <p:cNvPr id="26" name="Picture 25" descr="A picture containing hyena, mammal, standing, dark&#10;&#10;Description automatically generated">
            <a:extLst>
              <a:ext uri="{FF2B5EF4-FFF2-40B4-BE49-F238E27FC236}">
                <a16:creationId xmlns:a16="http://schemas.microsoft.com/office/drawing/2014/main" id="{88289D11-D28F-4A8B-B05E-712CBEE77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17" y="5901727"/>
            <a:ext cx="936744" cy="658134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B8D1273-A346-4EBE-90C9-F6CC08D56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60" y="386145"/>
            <a:ext cx="5638104" cy="37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4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59E5-FEB2-4D8C-BE7D-462EA609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tools</a:t>
            </a:r>
            <a:endParaRPr lang="en-AU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E9B5DA6-9217-4639-B88F-568C5BBA6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47" y="1536334"/>
            <a:ext cx="10741306" cy="506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3304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59E5-FEB2-4D8C-BE7D-462EA609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tools</a:t>
            </a:r>
            <a:endParaRPr lang="en-AU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A75E84-1C1D-44F7-B4FA-BA23C5318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3" y="1857375"/>
            <a:ext cx="3684270" cy="3143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12CE54-B48B-49E7-B41A-EC64C7B81B4D}"/>
              </a:ext>
            </a:extLst>
          </p:cNvPr>
          <p:cNvSpPr txBox="1"/>
          <p:nvPr/>
        </p:nvSpPr>
        <p:spPr>
          <a:xfrm>
            <a:off x="902410" y="4806479"/>
            <a:ext cx="1914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Montserrat ExtraBold" panose="00000900000000000000" pitchFamily="2" charset="0"/>
              </a:rPr>
              <a:t>NetLogo</a:t>
            </a:r>
            <a:endParaRPr lang="en-AU" sz="3000" dirty="0">
              <a:latin typeface="Montserrat ExtraBold" panose="000009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3C66B-2D7B-4E37-A1FC-C77DBD92DA44}"/>
              </a:ext>
            </a:extLst>
          </p:cNvPr>
          <p:cNvSpPr txBox="1"/>
          <p:nvPr/>
        </p:nvSpPr>
        <p:spPr>
          <a:xfrm>
            <a:off x="6076562" y="4822377"/>
            <a:ext cx="1914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ontserrat ExtraBold" panose="00000900000000000000" pitchFamily="2" charset="0"/>
              </a:rPr>
              <a:t>SWARM</a:t>
            </a:r>
            <a:endParaRPr lang="en-AU" sz="3000" dirty="0">
              <a:latin typeface="Montserrat ExtraBold" panose="000009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8EF83-E94D-485A-914C-A66C87CF218D}"/>
              </a:ext>
            </a:extLst>
          </p:cNvPr>
          <p:cNvSpPr txBox="1"/>
          <p:nvPr/>
        </p:nvSpPr>
        <p:spPr>
          <a:xfrm>
            <a:off x="576745" y="5497471"/>
            <a:ext cx="3684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Montserrat Medium" panose="00000600000000000000" pitchFamily="2" charset="0"/>
              </a:rPr>
              <a:t>NetLogo</a:t>
            </a:r>
            <a:r>
              <a:rPr lang="en-US" sz="2000" dirty="0">
                <a:latin typeface="Montserrat Medium" panose="00000600000000000000" pitchFamily="2" charset="0"/>
              </a:rPr>
              <a:t> language (inspired by Logo)</a:t>
            </a:r>
            <a:endParaRPr lang="en-AU" sz="2000" dirty="0">
              <a:latin typeface="Montserrat Medium" panose="000006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2C4C9-7843-496E-97FB-3B2E4C56DA9D}"/>
              </a:ext>
            </a:extLst>
          </p:cNvPr>
          <p:cNvSpPr txBox="1"/>
          <p:nvPr/>
        </p:nvSpPr>
        <p:spPr>
          <a:xfrm>
            <a:off x="4586680" y="5467202"/>
            <a:ext cx="3684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ontserrat Medium" panose="00000600000000000000" pitchFamily="2" charset="0"/>
              </a:rPr>
              <a:t>Java</a:t>
            </a:r>
            <a:endParaRPr lang="en-AU" sz="2000" dirty="0">
              <a:latin typeface="Montserrat Medium" panose="00000600000000000000" pitchFamily="2" charset="0"/>
            </a:endParaRPr>
          </a:p>
        </p:txBody>
      </p:sp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82B79F36-E25A-4F34-ACE2-20CFC11CF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231" y="3514154"/>
            <a:ext cx="2004970" cy="2239595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04BEAB2D-83AA-4F7A-85A7-64B798D39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24" y="1857375"/>
            <a:ext cx="2857143" cy="285714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E372A8-773F-48F9-BB8B-A1DAB50E8D44}"/>
              </a:ext>
            </a:extLst>
          </p:cNvPr>
          <p:cNvGrpSpPr/>
          <p:nvPr/>
        </p:nvGrpSpPr>
        <p:grpSpPr>
          <a:xfrm>
            <a:off x="8700940" y="2630078"/>
            <a:ext cx="3139126" cy="1442301"/>
            <a:chOff x="8700940" y="2630078"/>
            <a:chExt cx="3139126" cy="144230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94131F-82A5-46BA-9669-798458FB7724}"/>
                </a:ext>
              </a:extLst>
            </p:cNvPr>
            <p:cNvSpPr/>
            <p:nvPr/>
          </p:nvSpPr>
          <p:spPr>
            <a:xfrm>
              <a:off x="8700940" y="2630078"/>
              <a:ext cx="3139126" cy="1442301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" name="Picture 3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49EF138F-C5D2-4D93-8187-0DD1BC208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196" y="2809188"/>
              <a:ext cx="2859988" cy="11304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8E6E40D-D6FF-4E6A-99AD-055B63EE4257}"/>
              </a:ext>
            </a:extLst>
          </p:cNvPr>
          <p:cNvSpPr txBox="1"/>
          <p:nvPr/>
        </p:nvSpPr>
        <p:spPr>
          <a:xfrm>
            <a:off x="9913231" y="4883950"/>
            <a:ext cx="1914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latin typeface="Montserrat ExtraBold" panose="00000900000000000000" pitchFamily="2" charset="0"/>
              </a:rPr>
              <a:t>repast</a:t>
            </a:r>
            <a:endParaRPr lang="en-AU" sz="3000" dirty="0">
              <a:latin typeface="Montserrat ExtraBold" panose="000009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DFE24-EC8C-4118-B911-D6C7CFD0B9F4}"/>
              </a:ext>
            </a:extLst>
          </p:cNvPr>
          <p:cNvSpPr txBox="1"/>
          <p:nvPr/>
        </p:nvSpPr>
        <p:spPr>
          <a:xfrm>
            <a:off x="8428368" y="5467202"/>
            <a:ext cx="3684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ontserrat Medium" panose="00000600000000000000" pitchFamily="2" charset="0"/>
              </a:rPr>
              <a:t>Java/C++</a:t>
            </a:r>
            <a:endParaRPr lang="en-AU" sz="20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91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01C7BA3-2A2C-4170-B9F9-F655D0F92899}"/>
              </a:ext>
            </a:extLst>
          </p:cNvPr>
          <p:cNvGrpSpPr/>
          <p:nvPr/>
        </p:nvGrpSpPr>
        <p:grpSpPr>
          <a:xfrm>
            <a:off x="7951808" y="42488"/>
            <a:ext cx="4240192" cy="4724944"/>
            <a:chOff x="7951808" y="42488"/>
            <a:chExt cx="4240192" cy="47249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95A73D-7B74-4656-A3A0-43672548BCC4}"/>
                </a:ext>
              </a:extLst>
            </p:cNvPr>
            <p:cNvSpPr/>
            <p:nvPr/>
          </p:nvSpPr>
          <p:spPr>
            <a:xfrm>
              <a:off x="7951808" y="42488"/>
              <a:ext cx="4240192" cy="3710751"/>
            </a:xfrm>
            <a:prstGeom prst="rect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366E77-FAD1-412E-9826-0C29C2492C5A}"/>
                </a:ext>
              </a:extLst>
            </p:cNvPr>
            <p:cNvSpPr txBox="1"/>
            <p:nvPr/>
          </p:nvSpPr>
          <p:spPr>
            <a:xfrm>
              <a:off x="9151750" y="3905658"/>
              <a:ext cx="29778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Montserrat Medium" panose="00000600000000000000" pitchFamily="2" charset="0"/>
                </a:rPr>
                <a:t>Data</a:t>
              </a:r>
              <a:br>
                <a:rPr lang="en-US" sz="2500" dirty="0">
                  <a:latin typeface="Montserrat Medium" panose="00000600000000000000" pitchFamily="2" charset="0"/>
                </a:rPr>
              </a:br>
              <a:r>
                <a:rPr lang="en-US" sz="2500" dirty="0" err="1">
                  <a:latin typeface="Montserrat Medium" panose="00000600000000000000" pitchFamily="2" charset="0"/>
                </a:rPr>
                <a:t>visualisation</a:t>
              </a:r>
              <a:endParaRPr lang="en-AU" sz="2500" dirty="0">
                <a:latin typeface="Montserrat Medium" panose="00000600000000000000" pitchFamily="2" charset="0"/>
              </a:endParaRPr>
            </a:p>
          </p:txBody>
        </p:sp>
        <p:pic>
          <p:nvPicPr>
            <p:cNvPr id="48" name="Picture 4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1B8E029-30D8-4699-95CF-A5318073A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0680" y="1277747"/>
              <a:ext cx="1054922" cy="122277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D95F2A-D1AB-438A-BD9E-F862533E5E9F}"/>
              </a:ext>
            </a:extLst>
          </p:cNvPr>
          <p:cNvGrpSpPr/>
          <p:nvPr/>
        </p:nvGrpSpPr>
        <p:grpSpPr>
          <a:xfrm>
            <a:off x="5389350" y="-134610"/>
            <a:ext cx="5004716" cy="4871899"/>
            <a:chOff x="5389350" y="-134610"/>
            <a:chExt cx="5004716" cy="4871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1AC940-97C8-48BF-8E91-E3A63CBCB43F}"/>
                </a:ext>
              </a:extLst>
            </p:cNvPr>
            <p:cNvGrpSpPr/>
            <p:nvPr/>
          </p:nvGrpSpPr>
          <p:grpSpPr>
            <a:xfrm>
              <a:off x="5389350" y="-134610"/>
              <a:ext cx="5004716" cy="4871899"/>
              <a:chOff x="5389350" y="-134610"/>
              <a:chExt cx="5004716" cy="4871899"/>
            </a:xfrm>
          </p:grpSpPr>
          <p:sp>
            <p:nvSpPr>
              <p:cNvPr id="39" name="Arrow: Pentagon 38">
                <a:extLst>
                  <a:ext uri="{FF2B5EF4-FFF2-40B4-BE49-F238E27FC236}">
                    <a16:creationId xmlns:a16="http://schemas.microsoft.com/office/drawing/2014/main" id="{686294B1-B323-4C58-B251-94F8A1B398EC}"/>
                  </a:ext>
                </a:extLst>
              </p:cNvPr>
              <p:cNvSpPr/>
              <p:nvPr/>
            </p:nvSpPr>
            <p:spPr>
              <a:xfrm>
                <a:off x="5468319" y="42488"/>
                <a:ext cx="4925747" cy="3710751"/>
              </a:xfrm>
              <a:prstGeom prst="homePlate">
                <a:avLst/>
              </a:prstGeom>
              <a:solidFill>
                <a:schemeClr val="tx1">
                  <a:lumMod val="85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A99E76-7EB3-4ED1-904C-BF27F8E87855}"/>
                  </a:ext>
                </a:extLst>
              </p:cNvPr>
              <p:cNvSpPr txBox="1"/>
              <p:nvPr/>
            </p:nvSpPr>
            <p:spPr>
              <a:xfrm>
                <a:off x="5389350" y="3875515"/>
                <a:ext cx="297785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Montserrat Medium" panose="00000600000000000000" pitchFamily="2" charset="0"/>
                  </a:rPr>
                  <a:t>Agent</a:t>
                </a:r>
              </a:p>
              <a:p>
                <a:pPr algn="ctr"/>
                <a:r>
                  <a:rPr lang="en-US" sz="2500" dirty="0">
                    <a:latin typeface="Montserrat Medium" panose="00000600000000000000" pitchFamily="2" charset="0"/>
                  </a:rPr>
                  <a:t>based modelling</a:t>
                </a:r>
                <a:endParaRPr lang="en-AU" sz="2500" dirty="0">
                  <a:latin typeface="Montserrat Medium" panose="00000600000000000000" pitchFamily="2" charset="0"/>
                </a:endParaRPr>
              </a:p>
            </p:txBody>
          </p:sp>
          <p:pic>
            <p:nvPicPr>
              <p:cNvPr id="50" name="Picture 49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5E4B93E5-2DE3-4744-9A20-8F535E9F2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3920" y="-134610"/>
                <a:ext cx="1937147" cy="2163835"/>
              </a:xfrm>
              <a:prstGeom prst="rect">
                <a:avLst/>
              </a:prstGeom>
            </p:spPr>
          </p:pic>
          <p:pic>
            <p:nvPicPr>
              <p:cNvPr id="51" name="Picture 50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FFE5F24F-9CD3-430A-A8C6-8625F836B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1352" y="1731530"/>
                <a:ext cx="1159702" cy="1159702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42ADA0D-0FF0-46F3-AB11-510C063CA061}"/>
                </a:ext>
              </a:extLst>
            </p:cNvPr>
            <p:cNvGrpSpPr/>
            <p:nvPr/>
          </p:nvGrpSpPr>
          <p:grpSpPr>
            <a:xfrm>
              <a:off x="6754109" y="2734211"/>
              <a:ext cx="1400296" cy="643379"/>
              <a:chOff x="8700940" y="2630078"/>
              <a:chExt cx="3139126" cy="1442301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8175C6D-3560-494A-8FF4-2BF3E863B065}"/>
                  </a:ext>
                </a:extLst>
              </p:cNvPr>
              <p:cNvSpPr/>
              <p:nvPr/>
            </p:nvSpPr>
            <p:spPr>
              <a:xfrm>
                <a:off x="8700940" y="2630078"/>
                <a:ext cx="3139126" cy="1442301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0D8CAA16-A31A-4B1C-9DA0-615D926C6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5196" y="2809188"/>
                <a:ext cx="2859988" cy="1130431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BBDCECB-FEA7-4E62-BF61-020D638A2BD2}"/>
              </a:ext>
            </a:extLst>
          </p:cNvPr>
          <p:cNvGrpSpPr/>
          <p:nvPr/>
        </p:nvGrpSpPr>
        <p:grpSpPr>
          <a:xfrm>
            <a:off x="2061366" y="33758"/>
            <a:ext cx="5279898" cy="4703531"/>
            <a:chOff x="2061366" y="33758"/>
            <a:chExt cx="5279898" cy="4703531"/>
          </a:xfrm>
        </p:grpSpPr>
        <p:sp>
          <p:nvSpPr>
            <p:cNvPr id="31" name="Arrow: Pentagon 30">
              <a:extLst>
                <a:ext uri="{FF2B5EF4-FFF2-40B4-BE49-F238E27FC236}">
                  <a16:creationId xmlns:a16="http://schemas.microsoft.com/office/drawing/2014/main" id="{C87D956B-8F70-46F2-A041-F63BAE7445D6}"/>
                </a:ext>
              </a:extLst>
            </p:cNvPr>
            <p:cNvSpPr/>
            <p:nvPr/>
          </p:nvSpPr>
          <p:spPr>
            <a:xfrm>
              <a:off x="2061366" y="33758"/>
              <a:ext cx="5279898" cy="3710751"/>
            </a:xfrm>
            <a:prstGeom prst="homePlat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4EE1EE-92E9-4CA2-9298-E29349531BFF}"/>
                </a:ext>
              </a:extLst>
            </p:cNvPr>
            <p:cNvSpPr txBox="1"/>
            <p:nvPr/>
          </p:nvSpPr>
          <p:spPr>
            <a:xfrm>
              <a:off x="2604117" y="3875515"/>
              <a:ext cx="24554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latin typeface="Montserrat Medium" panose="00000600000000000000" pitchFamily="2" charset="0"/>
                </a:rPr>
                <a:t>Statistical</a:t>
              </a:r>
              <a:br>
                <a:rPr lang="en-US" sz="2500" dirty="0">
                  <a:latin typeface="Montserrat Medium" panose="00000600000000000000" pitchFamily="2" charset="0"/>
                </a:rPr>
              </a:br>
              <a:r>
                <a:rPr lang="en-US" sz="2500" dirty="0">
                  <a:latin typeface="Montserrat Medium" panose="00000600000000000000" pitchFamily="2" charset="0"/>
                </a:rPr>
                <a:t>modelling</a:t>
              </a:r>
              <a:endParaRPr lang="en-AU" sz="2500" dirty="0">
                <a:latin typeface="Montserrat Medium" panose="000006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0CD3B97-15BB-40ED-8718-FEF62C0143A2}"/>
                </a:ext>
              </a:extLst>
            </p:cNvPr>
            <p:cNvGrpSpPr/>
            <p:nvPr/>
          </p:nvGrpSpPr>
          <p:grpSpPr>
            <a:xfrm>
              <a:off x="3773686" y="251062"/>
              <a:ext cx="2654408" cy="3026640"/>
              <a:chOff x="2983951" y="1301914"/>
              <a:chExt cx="3099432" cy="3534071"/>
            </a:xfrm>
          </p:grpSpPr>
          <p:pic>
            <p:nvPicPr>
              <p:cNvPr id="15" name="Picture 14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50F82333-C4B2-4A67-9493-1FA417CEED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5181" y="2362650"/>
                <a:ext cx="1198202" cy="1383536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FE8C98A8-F735-4A6F-86BD-836792116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1821" y="3452449"/>
                <a:ext cx="1198202" cy="1383536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text, sign, outdoor&#10;&#10;Description automatically generated">
                <a:extLst>
                  <a:ext uri="{FF2B5EF4-FFF2-40B4-BE49-F238E27FC236}">
                    <a16:creationId xmlns:a16="http://schemas.microsoft.com/office/drawing/2014/main" id="{19BCF74B-2FA1-4FE0-B1B3-2A6BD4A61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559" y="2362650"/>
                <a:ext cx="1198202" cy="1383536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3BC727B8-953D-4056-A8E1-A08AB5E26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3383" y="3428650"/>
                <a:ext cx="1198202" cy="1383536"/>
              </a:xfrm>
              <a:prstGeom prst="rect">
                <a:avLst/>
              </a:prstGeom>
            </p:spPr>
          </p:pic>
          <p:pic>
            <p:nvPicPr>
              <p:cNvPr id="23" name="Picture 22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331A5919-6624-4158-B6A1-E1A87BD2C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3951" y="1301914"/>
                <a:ext cx="1198203" cy="1383536"/>
              </a:xfrm>
              <a:prstGeom prst="rect">
                <a:avLst/>
              </a:prstGeom>
            </p:spPr>
          </p:pic>
        </p:grpSp>
      </p:grp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33E6D4AD-AC08-4DDA-BC8D-4F1E1A999484}"/>
              </a:ext>
            </a:extLst>
          </p:cNvPr>
          <p:cNvSpPr/>
          <p:nvPr/>
        </p:nvSpPr>
        <p:spPr>
          <a:xfrm>
            <a:off x="0" y="27321"/>
            <a:ext cx="4095320" cy="3710751"/>
          </a:xfrm>
          <a:prstGeom prst="homePlat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4E9BB-B6B8-4B2F-B7E7-D197C9CD5073}"/>
              </a:ext>
            </a:extLst>
          </p:cNvPr>
          <p:cNvSpPr txBox="1"/>
          <p:nvPr/>
        </p:nvSpPr>
        <p:spPr>
          <a:xfrm>
            <a:off x="-175969" y="3880273"/>
            <a:ext cx="24554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Montserrat Medium" panose="00000600000000000000" pitchFamily="2" charset="0"/>
              </a:rPr>
              <a:t>Data</a:t>
            </a:r>
            <a:br>
              <a:rPr lang="en-US" sz="2500" dirty="0">
                <a:latin typeface="Montserrat Medium" panose="00000600000000000000" pitchFamily="2" charset="0"/>
              </a:rPr>
            </a:br>
            <a:r>
              <a:rPr lang="en-US" sz="2500" dirty="0">
                <a:latin typeface="Montserrat Medium" panose="00000600000000000000" pitchFamily="2" charset="0"/>
              </a:rPr>
              <a:t>wrangling</a:t>
            </a:r>
            <a:endParaRPr lang="en-AU" sz="2500" dirty="0">
              <a:latin typeface="Montserrat Medium" panose="00000600000000000000" pitchFamily="2" charset="0"/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FF37FF8-F856-40DC-AB6B-5CDF2020EB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4" y="988494"/>
            <a:ext cx="1015857" cy="114901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D58BD2A-2A1B-4B06-B0E5-756DC0A20C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6" y="964302"/>
            <a:ext cx="1015857" cy="1173203"/>
          </a:xfrm>
          <a:prstGeom prst="rect">
            <a:avLst/>
          </a:prstGeom>
        </p:spPr>
      </p:pic>
      <p:pic>
        <p:nvPicPr>
          <p:cNvPr id="10" name="Picture 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75BCD54-A47C-4565-8000-BBF7EBECF1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78" y="1882697"/>
            <a:ext cx="1015857" cy="11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749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4E30D02-C41A-4EFA-B424-5C9287B01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2" y="264688"/>
            <a:ext cx="3605115" cy="4163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44F740-FCB8-4EAA-B3FE-B9F404B07563}"/>
              </a:ext>
            </a:extLst>
          </p:cNvPr>
          <p:cNvSpPr txBox="1"/>
          <p:nvPr/>
        </p:nvSpPr>
        <p:spPr>
          <a:xfrm>
            <a:off x="431179" y="4849934"/>
            <a:ext cx="1132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latin typeface="Montserrat Black" panose="00000A00000000000000" pitchFamily="2" charset="0"/>
              </a:rPr>
              <a:t>Winston Chang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E56DD9-9C89-4F1D-A43E-F228FF45A73F}"/>
              </a:ext>
            </a:extLst>
          </p:cNvPr>
          <p:cNvSpPr/>
          <p:nvPr/>
        </p:nvSpPr>
        <p:spPr>
          <a:xfrm>
            <a:off x="4212199" y="5644311"/>
            <a:ext cx="3767597" cy="92463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8443F5-EA4D-43DF-90B4-1F9B28888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788" y="1850853"/>
            <a:ext cx="2607357" cy="99104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&gt;350 reverse dependencies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CAAB17-7CC5-46BF-B467-7A4B897157A2}"/>
              </a:ext>
            </a:extLst>
          </p:cNvPr>
          <p:cNvSpPr txBox="1">
            <a:spLocks/>
          </p:cNvSpPr>
          <p:nvPr/>
        </p:nvSpPr>
        <p:spPr>
          <a:xfrm>
            <a:off x="613460" y="1697645"/>
            <a:ext cx="3097350" cy="129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Medium" panose="000006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Medium" panose="000006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Medium" panose="000006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Medium" panose="000006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Encapsulated 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4284229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2A37-2F71-462C-B87F-7400E040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061" y="1798452"/>
            <a:ext cx="6550306" cy="3375432"/>
          </a:xfrm>
        </p:spPr>
        <p:txBody>
          <a:bodyPr>
            <a:normAutofit/>
          </a:bodyPr>
          <a:lstStyle/>
          <a:p>
            <a:r>
              <a:rPr lang="en-US" dirty="0"/>
              <a:t>Each object contains attributes and methods</a:t>
            </a:r>
          </a:p>
          <a:p>
            <a:r>
              <a:rPr lang="en-US" dirty="0"/>
              <a:t>Simple syntax</a:t>
            </a:r>
          </a:p>
          <a:p>
            <a:r>
              <a:rPr lang="en-US" dirty="0"/>
              <a:t>Fast (enough for our purposes)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4E30D02-C41A-4EFA-B424-5C9287B01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5" y="454258"/>
            <a:ext cx="3605115" cy="4163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29F2D1-4F2B-4F6B-97C1-949D223DCE14}"/>
              </a:ext>
            </a:extLst>
          </p:cNvPr>
          <p:cNvSpPr txBox="1"/>
          <p:nvPr/>
        </p:nvSpPr>
        <p:spPr>
          <a:xfrm>
            <a:off x="4907269" y="869102"/>
            <a:ext cx="63545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i="1" dirty="0">
                <a:latin typeface="Montserrat Black" panose="00000A00000000000000" pitchFamily="2" charset="0"/>
              </a:rPr>
              <a:t>Encapsulated OOP in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F56C7-265F-4F47-B9E3-20FAB2763942}"/>
              </a:ext>
            </a:extLst>
          </p:cNvPr>
          <p:cNvSpPr txBox="1"/>
          <p:nvPr/>
        </p:nvSpPr>
        <p:spPr>
          <a:xfrm>
            <a:off x="5512205" y="4354382"/>
            <a:ext cx="2234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#Attributes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sex = "female"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age = 10L</a:t>
            </a:r>
            <a:endParaRPr lang="en-US" dirty="0">
              <a:latin typeface="Source Code Pro Semibold" panose="020B0604020202020204" pitchFamily="49" charset="0"/>
              <a:ea typeface="Source Code Pro Semibold" panose="020B0604020202020204" pitchFamily="49" charset="0"/>
            </a:endParaRPr>
          </a:p>
        </p:txBody>
      </p:sp>
      <p:pic>
        <p:nvPicPr>
          <p:cNvPr id="7" name="Picture 6" descr="A picture containing mammal, hyena&#10;&#10;Description automatically generated">
            <a:extLst>
              <a:ext uri="{FF2B5EF4-FFF2-40B4-BE49-F238E27FC236}">
                <a16:creationId xmlns:a16="http://schemas.microsoft.com/office/drawing/2014/main" id="{61D15846-9F4B-493A-BC44-E793AAA66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33" y="4816047"/>
            <a:ext cx="2234709" cy="1570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FB3EA-3F1F-477F-AB8C-13D345E21C16}"/>
              </a:ext>
            </a:extLst>
          </p:cNvPr>
          <p:cNvSpPr txBox="1"/>
          <p:nvPr/>
        </p:nvSpPr>
        <p:spPr>
          <a:xfrm>
            <a:off x="9484261" y="4354382"/>
            <a:ext cx="1777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#Methods</a:t>
            </a:r>
          </a:p>
          <a:p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grow_old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have_baby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2906844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2A37-2F71-462C-B87F-7400E040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795" y="1438681"/>
            <a:ext cx="7215681" cy="2194531"/>
          </a:xfrm>
        </p:spPr>
        <p:txBody>
          <a:bodyPr/>
          <a:lstStyle/>
          <a:p>
            <a:r>
              <a:rPr lang="en-US" dirty="0"/>
              <a:t>Compatible with R development tools:</a:t>
            </a:r>
          </a:p>
          <a:p>
            <a:pPr lvl="1"/>
            <a:r>
              <a:rPr lang="en-US" dirty="0"/>
              <a:t>Work in RStudio projects</a:t>
            </a:r>
          </a:p>
          <a:p>
            <a:pPr lvl="1"/>
            <a:r>
              <a:rPr lang="en-US" dirty="0"/>
              <a:t>Documentation with `roxygen2` (≥7.0.0)</a:t>
            </a:r>
          </a:p>
          <a:p>
            <a:pPr lvl="1"/>
            <a:r>
              <a:rPr lang="en-AU" dirty="0"/>
              <a:t>Unit testing with `</a:t>
            </a:r>
            <a:r>
              <a:rPr lang="en-AU" dirty="0" err="1"/>
              <a:t>testthat</a:t>
            </a:r>
            <a:r>
              <a:rPr lang="en-AU" dirty="0"/>
              <a:t>`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4E30D02-C41A-4EFA-B424-5C9287B01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5" y="454258"/>
            <a:ext cx="3605115" cy="4163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74ED7-A67B-447D-BA18-E218D8D798E9}"/>
              </a:ext>
            </a:extLst>
          </p:cNvPr>
          <p:cNvSpPr txBox="1"/>
          <p:nvPr/>
        </p:nvSpPr>
        <p:spPr>
          <a:xfrm>
            <a:off x="5256384" y="3879778"/>
            <a:ext cx="63545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latin typeface="Montserrat Black" panose="00000A00000000000000" pitchFamily="2" charset="0"/>
              </a:rPr>
              <a:t>Great conceptually and practically for agent-based modelling!</a:t>
            </a:r>
          </a:p>
        </p:txBody>
      </p:sp>
    </p:spTree>
    <p:extLst>
      <p:ext uri="{BB962C8B-B14F-4D97-AF65-F5344CB8AC3E}">
        <p14:creationId xmlns:p14="http://schemas.microsoft.com/office/powerpoint/2010/main" val="788184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10817</TotalTime>
  <Words>939</Words>
  <Application>Microsoft Office PowerPoint</Application>
  <PresentationFormat>Widescreen</PresentationFormat>
  <Paragraphs>121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Montserrat Black</vt:lpstr>
      <vt:lpstr>Montserrat ExtraBold</vt:lpstr>
      <vt:lpstr>Montserrat Medium</vt:lpstr>
      <vt:lpstr>Source Code Pro</vt:lpstr>
      <vt:lpstr>Source Code Pro Semibold</vt:lpstr>
      <vt:lpstr>Office Theme</vt:lpstr>
      <vt:lpstr>Using R6 object-oriented programming to build agent-based models</vt:lpstr>
      <vt:lpstr>Agent-based modelling</vt:lpstr>
      <vt:lpstr>PowerPoint Presentation</vt:lpstr>
      <vt:lpstr>Current tools</vt:lpstr>
      <vt:lpstr>Current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Worked example</vt:lpstr>
      <vt:lpstr>Worked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based modelling in R</dc:title>
  <dc:creator>Liam</dc:creator>
  <cp:lastModifiedBy>Liam</cp:lastModifiedBy>
  <cp:revision>66</cp:revision>
  <dcterms:created xsi:type="dcterms:W3CDTF">2021-05-28T13:35:38Z</dcterms:created>
  <dcterms:modified xsi:type="dcterms:W3CDTF">2021-06-21T09:17:01Z</dcterms:modified>
</cp:coreProperties>
</file>